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4" r:id="rId2"/>
    <p:sldId id="285" r:id="rId3"/>
    <p:sldId id="286" r:id="rId4"/>
    <p:sldId id="292" r:id="rId5"/>
    <p:sldId id="289" r:id="rId6"/>
    <p:sldId id="298" r:id="rId7"/>
    <p:sldId id="294" r:id="rId8"/>
    <p:sldId id="297" r:id="rId9"/>
    <p:sldId id="29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117"/>
    <a:srgbClr val="77D55D"/>
    <a:srgbClr val="9D3723"/>
    <a:srgbClr val="D89B76"/>
    <a:srgbClr val="E5D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0623A-8DA1-44E5-BFD3-740216D076D9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E9286-914F-4A30-B599-70AED8157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5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D6D11C-5703-4133-A993-1A33B15E107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56D21B-F7B3-48C5-A5BF-C83917699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229600" cy="27774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38.02.07 Банковское дело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Квалификация -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 Специалист банковского дела</a:t>
            </a: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это работник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финансово-кредитной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сферы, </a:t>
            </a:r>
            <a:endParaRPr lang="ru-RU" sz="20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эксперт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по организации, ведению и развитию банковского бизнеса.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5949280"/>
            <a:ext cx="4308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Период обучения </a:t>
            </a:r>
            <a:r>
              <a:rPr lang="ru-RU" sz="2000" b="1" dirty="0">
                <a:solidFill>
                  <a:schemeClr val="bg1"/>
                </a:solidFill>
                <a:cs typeface="Arial" pitchFamily="34" charset="0"/>
              </a:rPr>
              <a:t>2 года 10 месяцев </a:t>
            </a:r>
            <a:endParaRPr lang="ru-RU" sz="20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https://static.tildacdn.com/tild3335-3066-4163-a534-656137323563/_W7A7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7176"/>
            <a:ext cx="3933156" cy="2622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7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526" y="3140968"/>
            <a:ext cx="8146473" cy="3319513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Экономика организации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Анализ финансово-хозяйственной деятельности</a:t>
            </a:r>
            <a:endParaRPr lang="ru-RU" sz="8000" dirty="0" smtClean="0">
              <a:ln w="635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Организация бухгалтерского учета в </a:t>
            </a: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банках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Рынок ценных </a:t>
            </a: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бумаг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Основы предпринимательской деятельности</a:t>
            </a:r>
            <a:endParaRPr lang="ru-RU" sz="8000" dirty="0" smtClean="0">
              <a:ln w="635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Финансы, денежное обращение и </a:t>
            </a: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кредит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Автоматизированный бухгалтерский учет и финансовая </a:t>
            </a: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отчетность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Правовое обеспечение профессиональной </a:t>
            </a: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деятельности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Основы банковского маркетинга</a:t>
            </a:r>
            <a:endParaRPr lang="ru-RU" sz="3600" b="1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Tx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040" y="19888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Во время учебы студенты изучают следующие дисциплины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70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599150"/>
            <a:ext cx="6768752" cy="2062098"/>
          </a:xfrm>
        </p:spPr>
        <p:txBody>
          <a:bodyPr>
            <a:normAutofit fontScale="62500" lnSpcReduction="20000"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38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ПМ.01 </a:t>
            </a:r>
            <a:r>
              <a:rPr lang="ru-RU" sz="38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Ведение расчетных </a:t>
            </a:r>
            <a:r>
              <a:rPr lang="ru-RU" sz="38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операций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38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ПМ.02 Осуществление кредитных </a:t>
            </a:r>
            <a:r>
              <a:rPr lang="ru-RU" sz="38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операций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38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ПМ.03 Выполнение </a:t>
            </a:r>
            <a:r>
              <a:rPr lang="ru-RU" sz="38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работ по одной или нескольким профессиям рабочих, должностям служащих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600" b="1" dirty="0" smtClean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600" b="1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Tx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1844824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Специальность</a:t>
            </a:r>
            <a:b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38.02.07 Банковское дело предполагает изучение следующих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профессиональных 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модулей: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3466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09464" y="2576703"/>
            <a:ext cx="8460431" cy="1309108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Информационных технологий в профессиональной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7579" y="1972400"/>
            <a:ext cx="7347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Учебная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практика проходит в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лаборатории: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13584"/>
            <a:ext cx="2448272" cy="3264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88" y="3989600"/>
            <a:ext cx="3184463" cy="23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7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7579" y="1972400"/>
            <a:ext cx="7220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Производственная практика 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проходит в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Сбербанке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6750" y="1635020"/>
            <a:ext cx="8405729" cy="147856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Ирина\Desktop\2022-2023 уч.г\фото банк экскурсия\IMG-20210922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63887"/>
            <a:ext cx="4485143" cy="2018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ина\Desktop\2022-2023 уч.г\фото банк экскурсия\IMG-20210922-WA0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5"/>
          <a:stretch/>
        </p:blipFill>
        <p:spPr bwMode="auto">
          <a:xfrm>
            <a:off x="755576" y="2926507"/>
            <a:ext cx="2376264" cy="3042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85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32856"/>
            <a:ext cx="79424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Достоинства профессии:</a:t>
            </a:r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Высокая заработная плата. 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Отечественный банковский сектор традиционно входит в число лидеров по этому показателю. 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Универсальность профессии. 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Получение специальности предоставляет возможность трудоустроиться не только в банке, но и в других организациях, включая страховые и брокерские компании, аудиторские фирмы и т. 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Карьерные перспективы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. Получение высшего образования с одновременной работой по специальности позволяет со временем занять любой, даже самый высокий пост в банке, в том числе управляющего или главного бухгалтера.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Комфортные условия труда. 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Офисы банков традиционно и 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вполне 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справедливо считаются наиболее приспособленными для работы. 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2498692" cy="1667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9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526" y="3140968"/>
            <a:ext cx="8146473" cy="331951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Проведение </a:t>
            </a: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финансовых банковских </a:t>
            </a: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операций</a:t>
            </a:r>
            <a:endParaRPr lang="ru-RU" sz="8000" dirty="0">
              <a:ln w="635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Приём и размещение денежных средств от клиентов </a:t>
            </a: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банка</a:t>
            </a:r>
            <a:endParaRPr lang="ru-RU" sz="8000" dirty="0">
              <a:ln w="635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Взаимодействие с физическими и юридическими лицами, клиентами банка по вопросам кредитования, приёма вкладов, финансирования текущей деятельности </a:t>
            </a: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предприятий</a:t>
            </a:r>
            <a:endParaRPr lang="ru-RU" sz="8000" dirty="0">
              <a:ln w="635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Проверка финансового состояния физических и юридических лиц при выдаче </a:t>
            </a: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кредитов</a:t>
            </a:r>
            <a:endParaRPr lang="ru-RU" sz="8000" dirty="0">
              <a:ln w="635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8000" dirty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Контроль за правильным оформлением платёжных и расчётно-кассовых </a:t>
            </a:r>
            <a:r>
              <a:rPr lang="ru-RU" sz="80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документов</a:t>
            </a:r>
            <a:endParaRPr lang="ru-RU" sz="8000" dirty="0">
              <a:ln w="635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137160" indent="0">
              <a:buClr>
                <a:schemeClr val="bg1"/>
              </a:buClr>
              <a:buNone/>
            </a:pPr>
            <a:r>
              <a:rPr lang="ru-RU" sz="7200" dirty="0" smtClean="0">
                <a:ln w="635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ru-RU" sz="7200" dirty="0">
              <a:ln w="635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600" b="1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Tx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482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В обязанности банковского служащего начального и среднего уровня входит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997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3285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720840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253135"/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Специальность «Банковское </a:t>
            </a:r>
            <a:r>
              <a:rPr lang="ru-RU" sz="2800" b="1" dirty="0">
                <a:solidFill>
                  <a:schemeClr val="bg1"/>
                </a:solidFill>
              </a:rPr>
              <a:t>дело»: кем </a:t>
            </a:r>
            <a:r>
              <a:rPr lang="ru-RU" sz="2800" b="1" dirty="0" smtClean="0">
                <a:solidFill>
                  <a:schemeClr val="bg1"/>
                </a:solidFill>
              </a:rPr>
              <a:t>работать</a:t>
            </a:r>
          </a:p>
          <a:p>
            <a:endParaRPr lang="ru-RU" sz="2800" b="1" dirty="0">
              <a:solidFill>
                <a:srgbClr val="253135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3135"/>
                </a:solidFill>
              </a:rPr>
              <a:t>Кассир-операционист</a:t>
            </a:r>
            <a:endParaRPr lang="ru-RU" sz="2800" dirty="0">
              <a:solidFill>
                <a:srgbClr val="25313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3135"/>
                </a:solidFill>
              </a:rPr>
              <a:t>Специалист в сфере </a:t>
            </a:r>
            <a:r>
              <a:rPr lang="ru-RU" sz="2800" dirty="0" smtClean="0">
                <a:solidFill>
                  <a:srgbClr val="253135"/>
                </a:solidFill>
              </a:rPr>
              <a:t>кредитования</a:t>
            </a:r>
            <a:endParaRPr lang="ru-RU" sz="2800" dirty="0">
              <a:solidFill>
                <a:srgbClr val="25313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3135"/>
                </a:solidFill>
              </a:rPr>
              <a:t>Помощник начальника отдела или финансового менеджера.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3135"/>
                </a:solidFill>
              </a:rPr>
              <a:t>Менеджер по работе с клиентами (физическими и юридическими лицами</a:t>
            </a:r>
            <a:r>
              <a:rPr lang="ru-RU" sz="2800" dirty="0" smtClean="0">
                <a:solidFill>
                  <a:srgbClr val="253135"/>
                </a:solidFill>
              </a:rPr>
              <a:t>).</a:t>
            </a:r>
            <a:endParaRPr lang="ru-RU" sz="2800" dirty="0">
              <a:solidFill>
                <a:srgbClr val="2531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80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1198</TotalTime>
  <Words>280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Специальность 38.02.07 Банковское дело (внебюджет)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Чистовы</dc:creator>
  <cp:lastModifiedBy>Ирина Юрьевна</cp:lastModifiedBy>
  <cp:revision>131</cp:revision>
  <dcterms:created xsi:type="dcterms:W3CDTF">2018-03-25T14:28:56Z</dcterms:created>
  <dcterms:modified xsi:type="dcterms:W3CDTF">2024-02-07T18:36:35Z</dcterms:modified>
</cp:coreProperties>
</file>