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4" r:id="rId3"/>
    <p:sldId id="276" r:id="rId4"/>
    <p:sldId id="277" r:id="rId5"/>
    <p:sldId id="278" r:id="rId6"/>
    <p:sldId id="280" r:id="rId7"/>
    <p:sldId id="271" r:id="rId8"/>
    <p:sldId id="279" r:id="rId9"/>
    <p:sldId id="275" r:id="rId10"/>
    <p:sldId id="282" r:id="rId11"/>
    <p:sldId id="283" r:id="rId12"/>
    <p:sldId id="294" r:id="rId13"/>
    <p:sldId id="288" r:id="rId14"/>
    <p:sldId id="287" r:id="rId15"/>
    <p:sldId id="286" r:id="rId16"/>
    <p:sldId id="284" r:id="rId17"/>
    <p:sldId id="285" r:id="rId18"/>
    <p:sldId id="289" r:id="rId19"/>
    <p:sldId id="290" r:id="rId20"/>
    <p:sldId id="291" r:id="rId21"/>
    <p:sldId id="292" r:id="rId22"/>
    <p:sldId id="293" r:id="rId23"/>
    <p:sldId id="296" r:id="rId24"/>
    <p:sldId id="29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3.jpeg"/><Relationship Id="rId18" Type="http://schemas.openxmlformats.org/officeDocument/2006/relationships/image" Target="../media/image27.png"/><Relationship Id="rId3" Type="http://schemas.openxmlformats.org/officeDocument/2006/relationships/slide" Target="slide14.xml"/><Relationship Id="rId7" Type="http://schemas.openxmlformats.org/officeDocument/2006/relationships/slide" Target="slide18.xml"/><Relationship Id="rId12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slide" Target="slide13.xml"/><Relationship Id="rId16" Type="http://schemas.openxmlformats.org/officeDocument/2006/relationships/image" Target="../media/image25.jpeg"/><Relationship Id="rId20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slide" Target="slide17.xml"/><Relationship Id="rId11" Type="http://schemas.openxmlformats.org/officeDocument/2006/relationships/image" Target="../media/image21.png"/><Relationship Id="rId5" Type="http://schemas.openxmlformats.org/officeDocument/2006/relationships/slide" Target="slide16.xml"/><Relationship Id="rId15" Type="http://schemas.openxmlformats.org/officeDocument/2006/relationships/image" Target="../media/image24.png"/><Relationship Id="rId10" Type="http://schemas.openxmlformats.org/officeDocument/2006/relationships/slide" Target="slide21.xml"/><Relationship Id="rId19" Type="http://schemas.openxmlformats.org/officeDocument/2006/relationships/image" Target="../media/image28.png"/><Relationship Id="rId4" Type="http://schemas.openxmlformats.org/officeDocument/2006/relationships/slide" Target="slide15.xml"/><Relationship Id="rId9" Type="http://schemas.openxmlformats.org/officeDocument/2006/relationships/slide" Target="slide20.xml"/><Relationship Id="rId14" Type="http://schemas.openxmlformats.org/officeDocument/2006/relationships/slide" Target="slide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history.niv.ru/doc/klyuchevskij/istoricheskie-portrety/petr-velikij.htm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94567" y="1700808"/>
            <a:ext cx="4032448" cy="100811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40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ЮНОСТЬ </a:t>
            </a:r>
            <a:br>
              <a:rPr lang="ru-RU" sz="40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 РЕФОРМЫ</a:t>
            </a:r>
            <a:br>
              <a:rPr lang="ru-RU" sz="40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ПЕТРА </a:t>
            </a:r>
            <a:r>
              <a:rPr lang="en-US" sz="40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br>
              <a:rPr lang="ru-RU" sz="40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4000" b="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 txBox="1">
            <a:spLocks/>
          </p:cNvSpPr>
          <p:nvPr/>
        </p:nvSpPr>
        <p:spPr bwMode="auto">
          <a:xfrm>
            <a:off x="0" y="188640"/>
            <a:ext cx="9144000" cy="124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Министерство образования Московской области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Государственное образовательное учреждение высшего образования Московской области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«Государственный гуманитарно-технологический университет»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(ГГТУ) 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Ликино-</a:t>
            </a: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Дулевский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политехнический колледж – филиал ГГТУ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hangingPunct="1"/>
            <a:br>
              <a:rPr lang="ru-RU" altLang="ru-RU" sz="1400" dirty="0">
                <a:latin typeface="Times New Roman" pitchFamily="18" charset="0"/>
                <a:cs typeface="Times New Roman" pitchFamily="18" charset="0"/>
              </a:rPr>
            </a:b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970089" y="4797152"/>
            <a:ext cx="2972714" cy="134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eaLnBrk="1" hangingPunct="1"/>
            <a:r>
              <a:rPr lang="ru-RU" alt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</a:t>
            </a:r>
          </a:p>
          <a:p>
            <a:pPr algn="r" eaLnBrk="1" hangingPunct="1"/>
            <a:r>
              <a:rPr lang="ru-RU" alt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ведущий библиотекарь </a:t>
            </a:r>
          </a:p>
          <a:p>
            <a:pPr algn="r" eaLnBrk="1" hangingPunct="1"/>
            <a:r>
              <a:rPr lang="ru-RU" alt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ЛДПК-филиал ГГТУ</a:t>
            </a:r>
          </a:p>
          <a:p>
            <a:pPr algn="r" eaLnBrk="1" hangingPunct="1"/>
            <a:r>
              <a:rPr lang="ru-RU" alt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О.А. </a:t>
            </a:r>
            <a:r>
              <a:rPr lang="ru-RU" alt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Шашкова</a:t>
            </a:r>
            <a:endParaRPr lang="ru-RU" alt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563888" y="6271120"/>
            <a:ext cx="1377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Ликино-Дулево</a:t>
            </a:r>
          </a:p>
          <a:p>
            <a:pPr algn="ctr" eaLnBrk="1" hangingPunct="1"/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2022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9472"/>
            <a:ext cx="4330967" cy="5173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E5DB09-901F-4869-98C8-727832D2248D}"/>
              </a:ext>
            </a:extLst>
          </p:cNvPr>
          <p:cNvSpPr txBox="1"/>
          <p:nvPr/>
        </p:nvSpPr>
        <p:spPr>
          <a:xfrm>
            <a:off x="5169255" y="3694554"/>
            <a:ext cx="36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виртуальная экскурсия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 350-летию со дня рождения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4924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762"/>
            <a:ext cx="41044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 протяжении всей своей биографии Пётр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реализовал множество реформ, направленных на благо государства. Интересно, что он стал первым русским правителем, который начал именовать себя императором.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Наиболее важные по значимости реформы касались военного дела. Кроме этого именно во время правления Петра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церковь стала подчиняться государству, чего ранее никогда не было.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8266" y="3356992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Реформы Петра Великого способствовали развитию промышленности и торговли, а также отходу от</a:t>
            </a:r>
            <a:r>
              <a:rPr lang="ru-RU" dirty="0"/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устаревшего образа жизни.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618"/>
            <a:ext cx="3948055" cy="317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3564756"/>
            <a:ext cx="2569961" cy="316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1758" y="4771379"/>
            <a:ext cx="4320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Стоит заметить, что сам Пётр I также учился строить корабли, работая обычным плотником. Благодаря этому он получил большое уважение среди простых людей, наблюдавших за тем, как он трудиться на благо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1039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912" y="2132856"/>
            <a:ext cx="54642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Справедливости ради нужно сказать, что Петра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нередко критиковали за насильственный метод воплощения этих реформ.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 сути, он насильно заставлял людей изменять свое мышление, а также выполнять задуманные им проекты.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7912" y="188640"/>
            <a:ext cx="5536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 каждым годом в стране открывались медицинские, морские, инженерные и другие школы, в которых могли обучаться не только дети чиновников,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но и простые крестьяне.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Пётр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ввел новый юлианский календарь,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которым пользуются и по сей день.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3766"/>
            <a:ext cx="2952328" cy="353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056"/>
            <a:ext cx="4670026" cy="273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9920" y="4437112"/>
            <a:ext cx="36724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Одним из наиболее ярких примеров этому служит постройка Санкт-Петербурга, которая проводилась в тяжелейших условиях. </a:t>
            </a:r>
          </a:p>
        </p:txBody>
      </p:sp>
    </p:spTree>
    <p:extLst>
      <p:ext uri="{BB962C8B-B14F-4D97-AF65-F5344CB8AC3E}">
        <p14:creationId xmlns:p14="http://schemas.microsoft.com/office/powerpoint/2010/main" val="1986166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512511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РЕФОРМЫ ПЕТРА </a:t>
            </a:r>
            <a:r>
              <a:rPr lang="en-US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</a:t>
            </a:r>
            <a:endParaRPr lang="ru-RU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1781" y="11247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Административная реформа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44487" y="1747094"/>
            <a:ext cx="18044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Судебная реформа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2276872"/>
            <a:ext cx="2274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Финансовая реформа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85953" y="2921169"/>
            <a:ext cx="1974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Военная реформа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01794" y="3606607"/>
            <a:ext cx="2260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Социальная реформа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58216" y="4159547"/>
            <a:ext cx="2601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Экономическая реформа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64949" y="4809020"/>
            <a:ext cx="2201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Культурная реформа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90186" y="5445224"/>
            <a:ext cx="2127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9" action="ppaction://hlinksldjump"/>
              </a:rPr>
              <a:t>Церковная реформа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81164" y="6165304"/>
            <a:ext cx="2198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10" action="ppaction://hlinksldjump"/>
              </a:rPr>
              <a:t>Губернская реформа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5944" r="55025" b="10845"/>
          <a:stretch/>
        </p:blipFill>
        <p:spPr bwMode="auto">
          <a:xfrm>
            <a:off x="3603195" y="2085648"/>
            <a:ext cx="962055" cy="9909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445" y="4632431"/>
            <a:ext cx="1264391" cy="72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 descr="C:\Users\Ольга\Desktop\screen2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584" y="2680409"/>
            <a:ext cx="811469" cy="99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право 15">
            <a:hlinkClick r:id="rId14" action="ppaction://hlinksldjump"/>
          </p:cNvPr>
          <p:cNvSpPr/>
          <p:nvPr/>
        </p:nvSpPr>
        <p:spPr>
          <a:xfrm>
            <a:off x="8140849" y="6230197"/>
            <a:ext cx="489204" cy="4846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339" y="3288239"/>
            <a:ext cx="907820" cy="124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Ольга\Desktop\Petr-1_800_Azovskaya-guberniya-kak-simvol-nadezhd-Petra-I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195" y="5500478"/>
            <a:ext cx="840939" cy="121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261294"/>
            <a:ext cx="1230324" cy="81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141" y="3976549"/>
            <a:ext cx="1355504" cy="90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334" y="1442791"/>
            <a:ext cx="1251122" cy="83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664" y="1039467"/>
            <a:ext cx="1347197" cy="854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44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341535"/>
              </p:ext>
            </p:extLst>
          </p:nvPr>
        </p:nvGraphicFramePr>
        <p:xfrm>
          <a:off x="251520" y="188641"/>
          <a:ext cx="8712967" cy="6480720"/>
        </p:xfrm>
        <a:graphic>
          <a:graphicData uri="http://schemas.openxmlformats.org/drawingml/2006/table">
            <a:tbl>
              <a:tblPr/>
              <a:tblGrid>
                <a:gridCol w="229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81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Название реформы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itchFamily="18" charset="0"/>
                          <a:cs typeface="Times New Roman" pitchFamily="18" charset="0"/>
                        </a:rPr>
                        <a:t>Годы проведения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Суть преобразований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Краткие результаты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254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Административная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реформа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1699-1722 гг.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Была упразднена Боярская Дума, ее место занял Сенат. Также Пётр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заменил старые управленческие органы (приказы), на новые (коллегии). Кроме того, Пётр Первый изменил принцип престолонаследия. Страна была провозглашена Империей, а русский царь получил титул императора.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Система государственного управления стала более регламентированной, однако данная реформа не оправдала ожиданий, вследствие непрерывности и скоротечности преобразований.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Стрелка вправо 2">
            <a:hlinkClick r:id="rId2" action="ppaction://hlinksldjump"/>
          </p:cNvPr>
          <p:cNvSpPr/>
          <p:nvPr/>
        </p:nvSpPr>
        <p:spPr>
          <a:xfrm rot="10800000">
            <a:off x="400435" y="5900271"/>
            <a:ext cx="427149" cy="40904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074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324838"/>
              </p:ext>
            </p:extLst>
          </p:nvPr>
        </p:nvGraphicFramePr>
        <p:xfrm>
          <a:off x="107504" y="836712"/>
          <a:ext cx="8712968" cy="5904656"/>
        </p:xfrm>
        <a:graphic>
          <a:graphicData uri="http://schemas.openxmlformats.org/drawingml/2006/table">
            <a:tbl>
              <a:tblPr/>
              <a:tblGrid>
                <a:gridCol w="2294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0465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Судебная реформа</a:t>
                      </a:r>
                    </a:p>
                  </a:txBody>
                  <a:tcPr marL="31027" marR="31027" marT="15514" marB="155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1719, 1722 гг.</a:t>
                      </a:r>
                    </a:p>
                  </a:txBody>
                  <a:tcPr marL="31027" marR="31027" marT="15514" marB="155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Прежнее судопроизводство было запрещено под страхом смерти. Императором были созданы новые судебные органы (сенат, нижние суды), а старые (суд целовальников) отменены.</a:t>
                      </a:r>
                    </a:p>
                  </a:txBody>
                  <a:tcPr marL="31027" marR="31027" marT="15514" marB="155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Хотя реформа централизовала всю судебную систему России, она принесла много проблем: в ней не было последовательности, а ее противоречивый характер все более начал проявляться. Возникло частое злоупотребление судьями из-за рассмотрения дел в единой розыскной системе. Кроме того, радикальное устранение некоторых судебных органов (суд целовальников) было не до конца продумано императором.</a:t>
                      </a:r>
                    </a:p>
                  </a:txBody>
                  <a:tcPr marL="31027" marR="31027" marT="15514" marB="155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226078"/>
              </p:ext>
            </p:extLst>
          </p:nvPr>
        </p:nvGraphicFramePr>
        <p:xfrm>
          <a:off x="107504" y="116632"/>
          <a:ext cx="8712967" cy="728172"/>
        </p:xfrm>
        <a:graphic>
          <a:graphicData uri="http://schemas.openxmlformats.org/drawingml/2006/table">
            <a:tbl>
              <a:tblPr/>
              <a:tblGrid>
                <a:gridCol w="229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81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Название реформы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Годы проведения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Суть преобразований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Краткие результаты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 rot="10800000">
            <a:off x="400435" y="5900271"/>
            <a:ext cx="427149" cy="40904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743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529479"/>
              </p:ext>
            </p:extLst>
          </p:nvPr>
        </p:nvGraphicFramePr>
        <p:xfrm>
          <a:off x="107504" y="836712"/>
          <a:ext cx="8712968" cy="5760640"/>
        </p:xfrm>
        <a:graphic>
          <a:graphicData uri="http://schemas.openxmlformats.org/drawingml/2006/table">
            <a:tbl>
              <a:tblPr/>
              <a:tblGrid>
                <a:gridCol w="2294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6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Финансовая реформа</a:t>
                      </a:r>
                    </a:p>
                  </a:txBody>
                  <a:tcPr marL="56968" marR="56968" marT="28484" marB="284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1699-1725 гг.</a:t>
                      </a:r>
                    </a:p>
                  </a:txBody>
                  <a:tcPr marL="56968" marR="56968" marT="28484" marB="284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Император ввел новые налоги, монополизировал торговлю рядом продуктов (рыбьего жира, сала), перевел крестьян на подушную подать, а также уменьшил вес монеты (копейка).</a:t>
                      </a:r>
                    </a:p>
                  </a:txBody>
                  <a:tcPr marL="56968" marR="56968" marT="28484" marB="284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Была создана единая национальная денежная система, доходы в казну были значительно увеличены. Однако это привело к обнищанию беднеющей части населения, которая страдала от непомерных налогов и податей.</a:t>
                      </a:r>
                    </a:p>
                  </a:txBody>
                  <a:tcPr marL="56968" marR="56968" marT="28484" marB="284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624450"/>
              </p:ext>
            </p:extLst>
          </p:nvPr>
        </p:nvGraphicFramePr>
        <p:xfrm>
          <a:off x="107504" y="116632"/>
          <a:ext cx="8712967" cy="728172"/>
        </p:xfrm>
        <a:graphic>
          <a:graphicData uri="http://schemas.openxmlformats.org/drawingml/2006/table">
            <a:tbl>
              <a:tblPr/>
              <a:tblGrid>
                <a:gridCol w="229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81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Название реформы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itchFamily="18" charset="0"/>
                          <a:cs typeface="Times New Roman" pitchFamily="18" charset="0"/>
                        </a:rPr>
                        <a:t>Годы проведения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Суть преобразований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Краткие результаты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 rot="10800000">
            <a:off x="400435" y="5900271"/>
            <a:ext cx="427149" cy="40904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803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79190"/>
              </p:ext>
            </p:extLst>
          </p:nvPr>
        </p:nvGraphicFramePr>
        <p:xfrm>
          <a:off x="179512" y="908720"/>
          <a:ext cx="8712969" cy="5760640"/>
        </p:xfrm>
        <a:graphic>
          <a:graphicData uri="http://schemas.openxmlformats.org/drawingml/2006/table">
            <a:tbl>
              <a:tblPr/>
              <a:tblGrid>
                <a:gridCol w="2294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6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Военная реформа </a:t>
                      </a:r>
                    </a:p>
                  </a:txBody>
                  <a:tcPr marL="32783" marR="32783" marT="16392" marB="163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1699-1725 </a:t>
                      </a:r>
                      <a:r>
                        <a:rPr lang="ru-RU" sz="1800" dirty="0" err="1">
                          <a:latin typeface="Times New Roman" pitchFamily="18" charset="0"/>
                          <a:cs typeface="Times New Roman" pitchFamily="18" charset="0"/>
                        </a:rPr>
                        <a:t>г.г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32783" marR="32783" marT="16392" marB="163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Создавалась рекрутская повинность, воинские уставы. Главным достижением Петра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было создание огромного корабельного флота, который не имел равных в военном деле. Создавались армейские фабрики и заводы, выполнявшие различного рода заказы; также появились военные учебные заведения.</a:t>
                      </a:r>
                    </a:p>
                  </a:txBody>
                  <a:tcPr marL="32783" marR="32783" marT="16392" marB="163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Благодаря грозной армии удалось достичь много побед в сражениях со Швецией, как на суше, так и на море. Военная реформа является блестящим результатом во внутренней политике российского императора. Однако она проходила под жестким выжиманием средств с населения и рекрутским набором, по которому устанавливался бессрочный срок службы в армии.</a:t>
                      </a:r>
                    </a:p>
                  </a:txBody>
                  <a:tcPr marL="32783" marR="32783" marT="16392" marB="163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197526"/>
              </p:ext>
            </p:extLst>
          </p:nvPr>
        </p:nvGraphicFramePr>
        <p:xfrm>
          <a:off x="179512" y="188640"/>
          <a:ext cx="8712967" cy="728172"/>
        </p:xfrm>
        <a:graphic>
          <a:graphicData uri="http://schemas.openxmlformats.org/drawingml/2006/table">
            <a:tbl>
              <a:tblPr/>
              <a:tblGrid>
                <a:gridCol w="229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81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Название реформы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itchFamily="18" charset="0"/>
                          <a:cs typeface="Times New Roman" pitchFamily="18" charset="0"/>
                        </a:rPr>
                        <a:t>Годы проведения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Суть преобразований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Краткие результаты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 rot="10800000">
            <a:off x="400435" y="5900271"/>
            <a:ext cx="427149" cy="40904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531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061806"/>
              </p:ext>
            </p:extLst>
          </p:nvPr>
        </p:nvGraphicFramePr>
        <p:xfrm>
          <a:off x="179512" y="908720"/>
          <a:ext cx="8712968" cy="5832648"/>
        </p:xfrm>
        <a:graphic>
          <a:graphicData uri="http://schemas.openxmlformats.org/drawingml/2006/table">
            <a:tbl>
              <a:tblPr/>
              <a:tblGrid>
                <a:gridCol w="2294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264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Социальная реформа</a:t>
                      </a:r>
                    </a:p>
                  </a:txBody>
                  <a:tcPr marL="59914" marR="59914" marT="29957" marB="29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1714 г., 1722-1724 гг.</a:t>
                      </a:r>
                    </a:p>
                  </a:txBody>
                  <a:tcPr marL="59914" marR="59914" marT="29957" marB="29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При Петре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 завершился процесс формирования дворянского сословия. Была введена обязательная служба для дворян, учрежден майорат (запрет раздела поместий), а также введен указ о единонаследии.</a:t>
                      </a:r>
                    </a:p>
                  </a:txBody>
                  <a:tcPr marL="59914" marR="59914" marT="29957" marB="29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Реформа вызывала недовольство всего населения: как дворян (из-за обязательной военной службы), так и крестьян.</a:t>
                      </a:r>
                    </a:p>
                  </a:txBody>
                  <a:tcPr marL="59914" marR="59914" marT="29957" marB="2995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650880"/>
              </p:ext>
            </p:extLst>
          </p:nvPr>
        </p:nvGraphicFramePr>
        <p:xfrm>
          <a:off x="179512" y="188640"/>
          <a:ext cx="8712967" cy="728172"/>
        </p:xfrm>
        <a:graphic>
          <a:graphicData uri="http://schemas.openxmlformats.org/drawingml/2006/table">
            <a:tbl>
              <a:tblPr/>
              <a:tblGrid>
                <a:gridCol w="229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81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Название реформы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itchFamily="18" charset="0"/>
                          <a:cs typeface="Times New Roman" pitchFamily="18" charset="0"/>
                        </a:rPr>
                        <a:t>Годы проведения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Суть преобразований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Краткие результаты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Стрелка вправо 4">
            <a:hlinkClick r:id="rId2" action="ppaction://hlinksldjump"/>
          </p:cNvPr>
          <p:cNvSpPr/>
          <p:nvPr/>
        </p:nvSpPr>
        <p:spPr>
          <a:xfrm rot="10800000">
            <a:off x="400435" y="5900271"/>
            <a:ext cx="427149" cy="40904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605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146776"/>
              </p:ext>
            </p:extLst>
          </p:nvPr>
        </p:nvGraphicFramePr>
        <p:xfrm>
          <a:off x="179512" y="908720"/>
          <a:ext cx="8712968" cy="5760640"/>
        </p:xfrm>
        <a:graphic>
          <a:graphicData uri="http://schemas.openxmlformats.org/drawingml/2006/table">
            <a:tbl>
              <a:tblPr/>
              <a:tblGrid>
                <a:gridCol w="2294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6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Экономическая реформа</a:t>
                      </a:r>
                    </a:p>
                  </a:txBody>
                  <a:tcPr marL="39489" marR="39489" marT="19745" marB="197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1714-1724 гг.</a:t>
                      </a:r>
                    </a:p>
                  </a:txBody>
                  <a:tcPr marL="39489" marR="39489" marT="19745" marB="197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При императоре создана мануфактурная промышленность: 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 ней рабочая сила обеспечивалась принудительным крестьянским трудом. Правительство поддерживало отечественную торговлю. Получение возможности выхода 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 Балтийскому морю способствовало развитию внешней торговли.</a:t>
                      </a:r>
                    </a:p>
                  </a:txBody>
                  <a:tcPr marL="39489" marR="39489" marT="19745" marB="197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Одна из блистательных реформ Петра </a:t>
                      </a:r>
                      <a:r>
                        <a:rPr lang="en-US" sz="1800" dirty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, благодаря ей была создана национальная промышленность. </a:t>
                      </a:r>
                    </a:p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 помощью данной промышленности покрывались все расходы на государственные и военные нужны.</a:t>
                      </a:r>
                    </a:p>
                  </a:txBody>
                  <a:tcPr marL="39489" marR="39489" marT="19745" marB="197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650880"/>
              </p:ext>
            </p:extLst>
          </p:nvPr>
        </p:nvGraphicFramePr>
        <p:xfrm>
          <a:off x="179512" y="188640"/>
          <a:ext cx="8712967" cy="728172"/>
        </p:xfrm>
        <a:graphic>
          <a:graphicData uri="http://schemas.openxmlformats.org/drawingml/2006/table">
            <a:tbl>
              <a:tblPr/>
              <a:tblGrid>
                <a:gridCol w="229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81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Название реформы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itchFamily="18" charset="0"/>
                          <a:cs typeface="Times New Roman" pitchFamily="18" charset="0"/>
                        </a:rPr>
                        <a:t>Годы проведения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Суть преобразований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Краткие результаты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 rot="10800000">
            <a:off x="400435" y="5900271"/>
            <a:ext cx="427149" cy="40904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226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099815"/>
              </p:ext>
            </p:extLst>
          </p:nvPr>
        </p:nvGraphicFramePr>
        <p:xfrm>
          <a:off x="180875" y="908720"/>
          <a:ext cx="8711604" cy="5832648"/>
        </p:xfrm>
        <a:graphic>
          <a:graphicData uri="http://schemas.openxmlformats.org/drawingml/2006/table">
            <a:tbl>
              <a:tblPr/>
              <a:tblGrid>
                <a:gridCol w="2293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2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7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68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264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Культурная реформа</a:t>
                      </a:r>
                    </a:p>
                  </a:txBody>
                  <a:tcPr marL="17730" marR="17730" marT="8865" marB="88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1700-1724 гг.</a:t>
                      </a:r>
                    </a:p>
                  </a:txBody>
                  <a:tcPr marL="17730" marR="17730" marT="8865" marB="88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В России появляется первый театр, строятся новые светские и образовательные учреждения. Российский император «изменил» облик поданных (дворяне и государственные служащие одевались в западные одежды, брили бороды). Появилось новое летоисчисление. Создавались новые типографии, газеты и журналы. Строились новые учебные учреждения. Указом российского императора была учреждена Академия Наук. В образовательной системе также произошли существенные изменения: так на первом месте вместо церковных учебных дисциплин ставились светские (математика, астрономия, физика), возникла система высшего профессионального образования.</a:t>
                      </a:r>
                    </a:p>
                  </a:txBody>
                  <a:tcPr marL="17730" marR="17730" marT="8865" marB="88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Все эти преобразования позволили сблизить культуру России и культуру Запада, а также дало толчок к развитию науки, искусства и архитектуры. Однако все эти преобразования проводили сверху, что очень болезненно сказывалось как на высших, так и на низших слоях общества.</a:t>
                      </a:r>
                    </a:p>
                  </a:txBody>
                  <a:tcPr marL="17730" marR="17730" marT="8865" marB="886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650880"/>
              </p:ext>
            </p:extLst>
          </p:nvPr>
        </p:nvGraphicFramePr>
        <p:xfrm>
          <a:off x="179512" y="188640"/>
          <a:ext cx="8712967" cy="728172"/>
        </p:xfrm>
        <a:graphic>
          <a:graphicData uri="http://schemas.openxmlformats.org/drawingml/2006/table">
            <a:tbl>
              <a:tblPr/>
              <a:tblGrid>
                <a:gridCol w="229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81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Название реформы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itchFamily="18" charset="0"/>
                          <a:cs typeface="Times New Roman" pitchFamily="18" charset="0"/>
                        </a:rPr>
                        <a:t>Годы проведения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Суть преобразований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Краткие результаты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 rot="10800000">
            <a:off x="400435" y="5900271"/>
            <a:ext cx="427149" cy="40904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518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4464496" cy="2625472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Пётр I Алексеевич – последний царь всея Руси и первый Император Всероссийский, один из самых выдающихся правителей Российской империи. </a:t>
            </a:r>
          </a:p>
          <a:p>
            <a:pPr marL="4572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был настоящим патриотом своего государства и делал все возможное для его процветания.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66962" y="3284984"/>
            <a:ext cx="4464496" cy="3096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Пётр Первый прожил сложную и бурную жизнь. Жизнь, наполненную делами и событиями, иногда страшными и кровавыми, иногда величественными…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Сложным и бурным было и детство преобразователя Российского государства</a:t>
            </a:r>
            <a:r>
              <a:rPr lang="ru-RU" sz="2000" dirty="0">
                <a:solidFill>
                  <a:schemeClr val="tx1"/>
                </a:solidFill>
              </a:rPr>
              <a:t>…</a:t>
            </a:r>
            <a:br>
              <a:rPr lang="ru-RU" sz="2000" b="1" dirty="0">
                <a:solidFill>
                  <a:schemeClr val="tx1"/>
                </a:solidFill>
              </a:rPr>
            </a:b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Ольга\Desktop\1613661570_24-p-fon-dlya-prezentatsii-petr-1-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2" t="4262" r="31943" b="1607"/>
          <a:stretch/>
        </p:blipFill>
        <p:spPr bwMode="auto">
          <a:xfrm>
            <a:off x="4590985" y="332656"/>
            <a:ext cx="4433726" cy="57606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453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410658"/>
              </p:ext>
            </p:extLst>
          </p:nvPr>
        </p:nvGraphicFramePr>
        <p:xfrm>
          <a:off x="179512" y="908720"/>
          <a:ext cx="8712968" cy="5760640"/>
        </p:xfrm>
        <a:graphic>
          <a:graphicData uri="http://schemas.openxmlformats.org/drawingml/2006/table">
            <a:tbl>
              <a:tblPr/>
              <a:tblGrid>
                <a:gridCol w="229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6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Церковная реформа</a:t>
                      </a:r>
                    </a:p>
                  </a:txBody>
                  <a:tcPr marL="43988" marR="43988" marT="21994" marB="219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1700-1721 гг.</a:t>
                      </a:r>
                    </a:p>
                  </a:txBody>
                  <a:tcPr marL="43988" marR="43988" marT="21994" marB="219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Было ликвидировано управление церковными землями. Запрещен институт патриаршества. Также в данный период появился новый орган, контролировавший деятельность церкви – Священный Синод. Все институты церкви напрямую подчинялись светскому органу власти.</a:t>
                      </a:r>
                    </a:p>
                  </a:txBody>
                  <a:tcPr marL="43988" marR="43988" marT="21994" marB="219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Все средства, которые принадлежали церкви раньше, пошли на нужды армии и государства. Кроме того, при храмах были организованы приюты. Однако был нанесен сильный удар по авторитету духовенства. На триста лет церковь утратила свое влияние на государственную власть.</a:t>
                      </a:r>
                    </a:p>
                  </a:txBody>
                  <a:tcPr marL="43988" marR="43988" marT="21994" marB="2199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650880"/>
              </p:ext>
            </p:extLst>
          </p:nvPr>
        </p:nvGraphicFramePr>
        <p:xfrm>
          <a:off x="179512" y="188640"/>
          <a:ext cx="8712967" cy="728172"/>
        </p:xfrm>
        <a:graphic>
          <a:graphicData uri="http://schemas.openxmlformats.org/drawingml/2006/table">
            <a:tbl>
              <a:tblPr/>
              <a:tblGrid>
                <a:gridCol w="229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81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Название реформы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itchFamily="18" charset="0"/>
                          <a:cs typeface="Times New Roman" pitchFamily="18" charset="0"/>
                        </a:rPr>
                        <a:t>Годы проведения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Суть преобразований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Краткие результаты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 rot="10800000">
            <a:off x="400435" y="5900271"/>
            <a:ext cx="427149" cy="40904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672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198606"/>
              </p:ext>
            </p:extLst>
          </p:nvPr>
        </p:nvGraphicFramePr>
        <p:xfrm>
          <a:off x="179512" y="908720"/>
          <a:ext cx="8712969" cy="5760640"/>
        </p:xfrm>
        <a:graphic>
          <a:graphicData uri="http://schemas.openxmlformats.org/drawingml/2006/table">
            <a:tbl>
              <a:tblPr/>
              <a:tblGrid>
                <a:gridCol w="2294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6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Губернская реформа</a:t>
                      </a:r>
                    </a:p>
                  </a:txBody>
                  <a:tcPr marL="51866" marR="51866" marT="25933" marB="25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1708-1721 гг.</a:t>
                      </a:r>
                    </a:p>
                  </a:txBody>
                  <a:tcPr marL="51866" marR="51866" marT="25933" marB="25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Император учредил 8 губерний и города к ним; создал систему губернского управления (губернатор, при котором имелся специальный совет), создал подконтрольные губернии провинции, в которых также была своя система управления (воевода).</a:t>
                      </a:r>
                    </a:p>
                  </a:txBody>
                  <a:tcPr marL="51866" marR="51866" marT="25933" marB="25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Был увеличен бюрократический аппарат, а дворяне получили большинство административных должностей в ходе данной реформы.</a:t>
                      </a:r>
                    </a:p>
                  </a:txBody>
                  <a:tcPr marL="51866" marR="51866" marT="25933" marB="259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650880"/>
              </p:ext>
            </p:extLst>
          </p:nvPr>
        </p:nvGraphicFramePr>
        <p:xfrm>
          <a:off x="179512" y="188640"/>
          <a:ext cx="8712967" cy="728172"/>
        </p:xfrm>
        <a:graphic>
          <a:graphicData uri="http://schemas.openxmlformats.org/drawingml/2006/table">
            <a:tbl>
              <a:tblPr/>
              <a:tblGrid>
                <a:gridCol w="229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2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81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Название реформы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latin typeface="Times New Roman" pitchFamily="18" charset="0"/>
                          <a:cs typeface="Times New Roman" pitchFamily="18" charset="0"/>
                        </a:rPr>
                        <a:t>Годы проведения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Суть преобразований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itchFamily="18" charset="0"/>
                          <a:cs typeface="Times New Roman" pitchFamily="18" charset="0"/>
                        </a:rPr>
                        <a:t>Краткие результаты</a:t>
                      </a:r>
                    </a:p>
                  </a:txBody>
                  <a:tcPr marL="39045" marR="39045" marT="19523" marB="195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Стрелка вправо 3">
            <a:hlinkClick r:id="rId2" action="ppaction://hlinksldjump"/>
          </p:cNvPr>
          <p:cNvSpPr/>
          <p:nvPr/>
        </p:nvSpPr>
        <p:spPr>
          <a:xfrm rot="10800000">
            <a:off x="400435" y="5900271"/>
            <a:ext cx="427149" cy="40904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049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03" y="836711"/>
            <a:ext cx="4949825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9870" y="548680"/>
            <a:ext cx="367240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 рубеже ХVII–ХVIII вв. Пётр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провёл ряд реформ в экономической, военной, политической, административной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и культурной областях.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Это позволило России войти в европейскую политическую систему и занять в ней серьёзную позицию.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Пётр заставил западные державы считаться с интересами молодой империи.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Он вывел страну на новый уровень развития, что позволило ей встать вровень с европейскими державами.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Но сами реформы, методы, которыми они проводились, вызывают неоднозначные оценки его деятельности до сих пор.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br>
              <a:rPr lang="ru-RU" dirty="0"/>
            </a:b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2685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6512511" cy="504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Используемые источники: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1225689"/>
            <a:ext cx="8568952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Артемов В.В. История: учебник для студ. учреждений сред. проф. образования: В 2 ч. Ч.1 /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В.В. Артемов, Ю.Н.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Лубченков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2-е </a:t>
            </a:r>
            <a:r>
              <a:rPr lang="ru-RU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изд.,стер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– М.: Издательский центр «Академия»,2017. – 400 с.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Ключевский В. О.: Исторические портреты. Петр Великий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// </a:t>
            </a:r>
            <a:r>
              <a:rPr lang="ru-RU" u="sng" dirty="0">
                <a:latin typeface="Times New Roman" pitchFamily="18" charset="0"/>
                <a:cs typeface="Times New Roman" pitchFamily="18" charset="0"/>
                <a:hlinkClick r:id="rId2"/>
              </a:rPr>
              <a:t>http://history.niv.ru/doc/klyuchevskij/istoricheskie-portrety/petr-velikij.htm</a:t>
            </a:r>
            <a:endParaRPr lang="ru-RU" u="sng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Петр I Великий царь всея Руси и император всероссийский //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петр1.рус/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Как формировалась личность царя Петра //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https://istoriarusi.ru/car/lichnost_carja_petra_formirovalas.html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Реформы Петра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//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https://istoriarusi.ru/car/reformy-petra-1.html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8846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2048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СПАСИБО </a:t>
            </a:r>
            <a:br>
              <a:rPr lang="ru-RU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035318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108" y="4162622"/>
            <a:ext cx="3305764" cy="430522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Алексей Михайлович «Тишайший», русский царь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7846" y="122729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Пётр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Алексеевич Романов родился в ночь на 30 мая (9 июня) 1672 года.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7" y="4162622"/>
            <a:ext cx="3528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Наталья Кирилловна Нарышкина, </a:t>
            </a:r>
          </a:p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дочь мелкопоместного дворянина. </a:t>
            </a:r>
          </a:p>
        </p:txBody>
      </p:sp>
      <p:pic>
        <p:nvPicPr>
          <p:cNvPr id="3076" name="Picture 4" descr="https://bezistorii.ru/wp-content/uploads/2020/07/roditeli-petra-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9758" r="52032" b="9999"/>
          <a:stretch/>
        </p:blipFill>
        <p:spPr bwMode="auto">
          <a:xfrm>
            <a:off x="179512" y="561018"/>
            <a:ext cx="2939608" cy="36192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bezistorii.ru/wp-content/uploads/2020/07/roditeli-petra-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716" r="3773" b="11147"/>
          <a:stretch/>
        </p:blipFill>
        <p:spPr bwMode="auto">
          <a:xfrm>
            <a:off x="3275857" y="507821"/>
            <a:ext cx="3021452" cy="36724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4108" y="5013176"/>
            <a:ext cx="85099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Интересно, что Пётр был 14 сыном у своего отца и первым у матери.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 двух сыновей от 1-го брака - один - Фёдор был больной,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 другой - Иван - слабоумный. Дочь Софья была не в счёт.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Так что вся надежда была только на Петра.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Именно он должен был стать достойным наследником.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97309" y="1009759"/>
            <a:ext cx="26277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Царь Алексей Михайлович возлагал на своего младшего сына большие надежды.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Крестили царевича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29 июня 1672 года в Чудовом монастыре. Это был день святых апостолов Петра и Павла.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987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429" y="620688"/>
            <a:ext cx="5112568" cy="280238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Когда будущему императору исполнилось 4 года, умер его отец Алексей Михайлович, а на престоле оказался старший брат Петра – Федор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Алексеевич.</a:t>
            </a:r>
          </a:p>
          <a:p>
            <a:pPr marL="4572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Новый царь занялся воспитанием маленького Петра, приказав обучать его разным наукам. </a:t>
            </a:r>
          </a:p>
          <a:p>
            <a:pPr marL="4572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Поскольку в то время велась борьба с иноземным влиянием, его учителями были русские дьяки, не обладавшие глубокими знаниями. </a:t>
            </a:r>
          </a:p>
          <a:p>
            <a:pPr marL="4572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Определён был к нему учителем дьяк Никита Моисеевич Зотов. Пётр любил своего учителя, всегда относился к нему тепло и с уважением...</a:t>
            </a:r>
          </a:p>
          <a:p>
            <a:pPr marL="45720" indent="0" algn="ctr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 учил его читать и писать по-русски, а также истории - всеобщей и в особенности отечественной.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472"/>
            <a:ext cx="2680639" cy="2978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4337053"/>
            <a:ext cx="51125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Вследствие этого мальчику не удалось получить должного образования, и он до конца своих дней писал с ошибками.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Однако стоит заметить, что недостатки базового образования Петру I удалось компенсировать богатыми практическими занятиями.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Более того, биография Петра I примечательна именно его фантастической практикой, а не теорией.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19" y="1916832"/>
            <a:ext cx="2718581" cy="33582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38" t="7425" r="11563" b="17434"/>
          <a:stretch/>
        </p:blipFill>
        <p:spPr bwMode="auto">
          <a:xfrm>
            <a:off x="5077635" y="4005064"/>
            <a:ext cx="2695567" cy="27260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783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320418" y="332656"/>
            <a:ext cx="5572062" cy="3168352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ранних лет Пётр увлекался военным делом. По его приказу сооружались фортификационные сооружения, а в постановочных боях задействовалась настоящая военная техника.</a:t>
            </a:r>
          </a:p>
          <a:p>
            <a:pPr marL="4572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Пётр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надевал на своих сверстников униформу и маршировал вместе с ними по городским улицам. Интересно, что сам он выступал в качестве барабанщика, идущего впереди своего полка.</a:t>
            </a:r>
          </a:p>
          <a:p>
            <a:pPr marL="4572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 образования собственной артиллерии, царь создал небольшой «флот». </a:t>
            </a:r>
          </a:p>
          <a:p>
            <a:pPr marL="4572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Уже тогда ему хотелось господствовать на море и вести в бой свои корабли.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3212914" cy="4005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241211" cy="311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0229" y="414908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 самого детства Пётр мечтал о создании собственных городов, возведении прекрасных зданий, штурме неприступных крепостей. </a:t>
            </a:r>
            <a:endParaRPr lang="ru-RU" sz="1600" dirty="0"/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Преображенском, против дворца, на берегу Яузы  был построен «потешный городок».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 постройке крепости Пётр сам деятельно работал, помогал рубить брёвна, устанавливать пушки. </a:t>
            </a:r>
          </a:p>
        </p:txBody>
      </p:sp>
    </p:spTree>
    <p:extLst>
      <p:ext uri="{BB962C8B-B14F-4D97-AF65-F5344CB8AC3E}">
        <p14:creationId xmlns:p14="http://schemas.microsoft.com/office/powerpoint/2010/main" val="1099536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18864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Ближайшей «соседкой» села Преображенское была Немецкая слобода.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Пётр уже давно с любопытством присматривался к её жизни.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Она была населена в основном военным людом. Из них Пётр стал брать в свою армию офицеров.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Там он впервые познакомился с европейским бытом, испытал первые сердечные увлечения и завел друзей среди европейских купцов. Постепенно вокруг Петра сложилась компания приятелей, с которой он проводил все свободное время.</a:t>
            </a:r>
          </a:p>
          <a:p>
            <a:pPr algn="ctr"/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88640"/>
            <a:ext cx="4369953" cy="245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4" r="23889"/>
          <a:stretch/>
        </p:blipFill>
        <p:spPr bwMode="auto">
          <a:xfrm>
            <a:off x="6372200" y="2924944"/>
            <a:ext cx="2293656" cy="3553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6" r="65756"/>
          <a:stretch/>
        </p:blipFill>
        <p:spPr bwMode="auto">
          <a:xfrm>
            <a:off x="395536" y="3284982"/>
            <a:ext cx="2664296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3429000"/>
            <a:ext cx="308401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Лучшим другом Петра был уроженец Женевы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Франц Лефорт. </a:t>
            </a: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Он много рассказывал Петру о европейских странах и учил воинскому искусству.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Лефорт учил молодого царя фехтованию, танцам, иностранным языкам, артиллерийскому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елу, кораблестроению.</a:t>
            </a:r>
          </a:p>
        </p:txBody>
      </p:sp>
    </p:spTree>
    <p:extLst>
      <p:ext uri="{BB962C8B-B14F-4D97-AF65-F5344CB8AC3E}">
        <p14:creationId xmlns:p14="http://schemas.microsoft.com/office/powerpoint/2010/main" val="2164426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36021"/>
            <a:ext cx="3384376" cy="2716915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Весной 1688 года юный Пётр, натешившись забавами в подмосковных сёлах Семёновское и Преображенское, вспомнил о «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нептуновой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потехе». </a:t>
            </a:r>
          </a:p>
          <a:p>
            <a:pPr marL="45720" indent="0" algn="ctr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Голландский корабельный мастер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Карстен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Брант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отремонтировал для юного царя найденный в амбаре английский бот. 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 ремонта «Святой Николай» был спущен на воду Просяного пруда в Измайлове, а впоследствии перевезен на более просторное 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Переславское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озеро.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5"/>
          <a:stretch/>
        </p:blipFill>
        <p:spPr bwMode="auto">
          <a:xfrm>
            <a:off x="5796136" y="4581128"/>
            <a:ext cx="3192016" cy="20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25215" y="5010382"/>
            <a:ext cx="16140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Ботик «Фортуна»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88640"/>
            <a:ext cx="3213357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20973" y="970290"/>
            <a:ext cx="2183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Ботик «Святой Николай»</a:t>
            </a:r>
            <a:endParaRPr lang="ru-RU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9" y="3023054"/>
            <a:ext cx="3400015" cy="2602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21174" y="2564904"/>
            <a:ext cx="53522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Корабельная верфь расположилась в Переславле-Залесском, на берегу небольшой речки Трубеж. В то время у России был выход только к Белому морю, которое никак не годилось для тренировки юного царя в кораблевождении. За без малого четыре года были спущены на воду около ста кораблей разных размеров, в том числе два 30-пушечных фрегата. В августе 1692 года царь провёл манёвры своего потешного войска, в которых участвовали сухопутные корпуса и флот.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0421" y="5733256"/>
            <a:ext cx="5502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Однако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Плещеево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озеро царю быстро наскучило, и уже через год он перенёс верфи в Архангельск, где занялся строительством настоящего флота с боевыми многопушечными кораблями.</a:t>
            </a:r>
          </a:p>
        </p:txBody>
      </p:sp>
    </p:spTree>
    <p:extLst>
      <p:ext uri="{BB962C8B-B14F-4D97-AF65-F5344CB8AC3E}">
        <p14:creationId xmlns:p14="http://schemas.microsoft.com/office/powerpoint/2010/main" val="4103951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196752"/>
            <a:ext cx="4055123" cy="3960440"/>
          </a:xfrm>
        </p:spPr>
        <p:txBody>
          <a:bodyPr>
            <a:normAutofit fontScale="25000" lnSpcReduction="20000"/>
          </a:bodyPr>
          <a:lstStyle/>
          <a:p>
            <a:pPr marL="45720" indent="0" algn="ctr">
              <a:buNone/>
            </a:pPr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этого времени Пётр 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перестал играть в военные игры, а вместо этого начал разрабатывать настоящие планы будущих военных кампаний. Он продолжил вести войну в Крыму против Османской империи, а также неоднократно организовывал Азовские походы.</a:t>
            </a:r>
          </a:p>
          <a:p>
            <a:pPr marL="45720" indent="0" algn="ctr">
              <a:buNone/>
            </a:pPr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Пётр </a:t>
            </a:r>
            <a:r>
              <a:rPr lang="en-US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занялся постройкой порта Таганрог, хотя флота, как такового, в государстве по-прежнему не было.</a:t>
            </a:r>
          </a:p>
          <a:p>
            <a:pPr marL="45720" indent="0" algn="ctr">
              <a:buNone/>
            </a:pPr>
            <a:r>
              <a:rPr lang="ru-RU" sz="7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этого времени император задался целью, во что бы то ни стало создать сильный флот, чтобы иметь влияние на море. Для этого он позаботился о том, чтобы молодые дворяне могли обучаться корабельному ремеслу в европейских странах.</a:t>
            </a:r>
          </a:p>
          <a:p>
            <a:pPr marL="45720" indent="0"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endParaRPr lang="ru-RU" sz="4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8864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 1689 г. Пётр I становится единственным полноправным главой государства. 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46" y="764704"/>
            <a:ext cx="407449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062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88640"/>
            <a:ext cx="8640960" cy="280831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Пётр Великий видел множество недостатков в государственной системе и готовился к серьезным реформам, которые навсегда впишут его имя в историю.</a:t>
            </a:r>
          </a:p>
          <a:p>
            <a:pPr marL="45720" indent="0">
              <a:buNone/>
            </a:pPr>
            <a:endParaRPr lang="ru-RU" sz="1800" dirty="0">
              <a:solidFill>
                <a:schemeClr val="tx1"/>
              </a:solidFill>
            </a:endParaRPr>
          </a:p>
          <a:p>
            <a:pPr marL="4572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юности Пётр I проявлял большой интерес к разным наукам, и был первым из русских царей, кто совершил длительное путешествие по странам Европы.</a:t>
            </a:r>
          </a:p>
          <a:p>
            <a:pPr marL="45720" indent="0" algn="ctr">
              <a:buNone/>
            </a:pP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Благодаря этому он смог накопить богатый опыт и провести множество важных реформ, определивших направление развития России в 18 веке.</a:t>
            </a:r>
          </a:p>
          <a:p>
            <a:pPr marL="45720" indent="0" algn="ctr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7344816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96451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476</TotalTime>
  <Words>2260</Words>
  <Application>Microsoft Office PowerPoint</Application>
  <PresentationFormat>Экран (4:3)</PresentationFormat>
  <Paragraphs>177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Georgia</vt:lpstr>
      <vt:lpstr>Times New Roman</vt:lpstr>
      <vt:lpstr>Trebuchet MS</vt:lpstr>
      <vt:lpstr>Воздушный поток</vt:lpstr>
      <vt:lpstr>ЮНОСТЬ  И РЕФОРМЫ ПЕТРА I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РЕФОРМЫ ПЕТРА 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Используемые источники:</vt:lpstr>
      <vt:lpstr>СПАСИБО 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42</cp:revision>
  <dcterms:created xsi:type="dcterms:W3CDTF">2021-12-19T12:20:09Z</dcterms:created>
  <dcterms:modified xsi:type="dcterms:W3CDTF">2022-03-28T14:03:06Z</dcterms:modified>
</cp:coreProperties>
</file>